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2002" r:id="rId3"/>
    <p:sldId id="2093" r:id="rId4"/>
    <p:sldId id="1669" r:id="rId5"/>
    <p:sldId id="1963" r:id="rId6"/>
    <p:sldId id="2004" r:id="rId7"/>
    <p:sldId id="2005" r:id="rId8"/>
    <p:sldId id="2094" r:id="rId9"/>
    <p:sldId id="2006" r:id="rId10"/>
    <p:sldId id="2008" r:id="rId11"/>
    <p:sldId id="2009" r:id="rId12"/>
    <p:sldId id="2010" r:id="rId13"/>
    <p:sldId id="2011" r:id="rId14"/>
    <p:sldId id="2013" r:id="rId15"/>
    <p:sldId id="2045" r:id="rId16"/>
    <p:sldId id="2046" r:id="rId17"/>
    <p:sldId id="2047" r:id="rId18"/>
    <p:sldId id="2048" r:id="rId19"/>
    <p:sldId id="2014" r:id="rId20"/>
    <p:sldId id="2049" r:id="rId21"/>
    <p:sldId id="2050" r:id="rId22"/>
    <p:sldId id="2051" r:id="rId23"/>
    <p:sldId id="2052" r:id="rId24"/>
    <p:sldId id="2053" r:id="rId25"/>
    <p:sldId id="2095" r:id="rId26"/>
    <p:sldId id="2023" r:id="rId27"/>
    <p:sldId id="2024" r:id="rId28"/>
    <p:sldId id="2025" r:id="rId29"/>
    <p:sldId id="2054" r:id="rId30"/>
    <p:sldId id="2027" r:id="rId31"/>
    <p:sldId id="2028" r:id="rId32"/>
    <p:sldId id="2029" r:id="rId33"/>
    <p:sldId id="2030" r:id="rId34"/>
    <p:sldId id="2096" r:id="rId35"/>
    <p:sldId id="2026" r:id="rId36"/>
    <p:sldId id="2032" r:id="rId37"/>
    <p:sldId id="2071" r:id="rId38"/>
    <p:sldId id="2075" r:id="rId39"/>
    <p:sldId id="2033" r:id="rId40"/>
    <p:sldId id="2035" r:id="rId41"/>
    <p:sldId id="2097" r:id="rId42"/>
    <p:sldId id="2076" r:id="rId43"/>
    <p:sldId id="2077" r:id="rId44"/>
    <p:sldId id="2078" r:id="rId45"/>
    <p:sldId id="2079" r:id="rId46"/>
    <p:sldId id="2080" r:id="rId47"/>
    <p:sldId id="2081" r:id="rId48"/>
    <p:sldId id="2082" r:id="rId49"/>
    <p:sldId id="2083" r:id="rId50"/>
    <p:sldId id="2084" r:id="rId51"/>
    <p:sldId id="2085" r:id="rId52"/>
    <p:sldId id="2087" r:id="rId53"/>
    <p:sldId id="2088" r:id="rId54"/>
    <p:sldId id="2089" r:id="rId55"/>
    <p:sldId id="2090" r:id="rId56"/>
    <p:sldId id="2091" r:id="rId57"/>
    <p:sldId id="2092" r:id="rId58"/>
    <p:sldId id="2098" r:id="rId59"/>
    <p:sldId id="2074" r:id="rId60"/>
    <p:sldId id="2044" r:id="rId61"/>
    <p:sldId id="2057" r:id="rId62"/>
  </p:sldIdLst>
  <p:sldSz cx="9144000" cy="6858000" type="screen4x3"/>
  <p:notesSz cx="6796088" cy="992505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DD5"/>
    <a:srgbClr val="FFD1E1"/>
    <a:srgbClr val="8CE3B9"/>
    <a:srgbClr val="FFDD68"/>
    <a:srgbClr val="58E2FE"/>
    <a:srgbClr val="FE5391"/>
    <a:srgbClr val="00CC00"/>
    <a:srgbClr val="0000FF"/>
    <a:srgbClr val="191919"/>
    <a:srgbClr val="A1F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91149" autoAdjust="0"/>
  </p:normalViewPr>
  <p:slideViewPr>
    <p:cSldViewPr>
      <p:cViewPr>
        <p:scale>
          <a:sx n="112" d="100"/>
          <a:sy n="112" d="100"/>
        </p:scale>
        <p:origin x="440" y="14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096" y="-102"/>
      </p:cViewPr>
      <p:guideLst>
        <p:guide orient="horz" pos="3125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83D690B-2F7F-41C5-8358-67DDE116CE0B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485CE9-AC3E-4201-BEA6-8C481B03347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2256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8BF1C100-3313-4549-8E13-D3B610877890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9450" y="4713288"/>
            <a:ext cx="54371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805686-C58B-44C9-80BD-F747292CB1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86036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148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</a:pPr>
            <a:fld id="{019D14C9-67A3-4E06-8FF2-8AF84E33B8AB}" type="slidenum">
              <a:rPr lang="ja-JP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gray">
          <a:xfrm>
            <a:off x="0" y="3429000"/>
            <a:ext cx="9144000" cy="3429000"/>
          </a:xfrm>
          <a:prstGeom prst="rect">
            <a:avLst/>
          </a:prstGeom>
          <a:gradFill rotWithShape="1">
            <a:gsLst>
              <a:gs pos="0">
                <a:srgbClr val="003399"/>
              </a:gs>
              <a:gs pos="100000">
                <a:srgbClr val="0018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95288" y="368300"/>
            <a:ext cx="792162" cy="792163"/>
            <a:chOff x="249" y="232"/>
            <a:chExt cx="295" cy="295"/>
          </a:xfrm>
        </p:grpSpPr>
        <p:sp>
          <p:nvSpPr>
            <p:cNvPr id="6" name="Rectangle 8"/>
            <p:cNvSpPr>
              <a:spLocks noChangeArrowheads="1"/>
            </p:cNvSpPr>
            <p:nvPr userDrawn="1"/>
          </p:nvSpPr>
          <p:spPr bwMode="gray">
            <a:xfrm>
              <a:off x="249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 userDrawn="1"/>
          </p:nvSpPr>
          <p:spPr bwMode="gray">
            <a:xfrm>
              <a:off x="362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 userDrawn="1"/>
          </p:nvSpPr>
          <p:spPr bwMode="gray">
            <a:xfrm>
              <a:off x="362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 userDrawn="1"/>
          </p:nvSpPr>
          <p:spPr bwMode="gray">
            <a:xfrm>
              <a:off x="249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 userDrawn="1"/>
          </p:nvSpPr>
          <p:spPr bwMode="gray">
            <a:xfrm>
              <a:off x="362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Rectangle 13"/>
            <p:cNvSpPr>
              <a:spLocks noChangeArrowheads="1"/>
            </p:cNvSpPr>
            <p:nvPr userDrawn="1"/>
          </p:nvSpPr>
          <p:spPr bwMode="gray">
            <a:xfrm>
              <a:off x="249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 userDrawn="1"/>
          </p:nvSpPr>
          <p:spPr bwMode="gray">
            <a:xfrm>
              <a:off x="476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 userDrawn="1"/>
          </p:nvSpPr>
          <p:spPr bwMode="gray">
            <a:xfrm>
              <a:off x="476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Rectangle 16"/>
            <p:cNvSpPr>
              <a:spLocks noChangeArrowheads="1"/>
            </p:cNvSpPr>
            <p:nvPr userDrawn="1"/>
          </p:nvSpPr>
          <p:spPr bwMode="gray">
            <a:xfrm>
              <a:off x="476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99"/>
                </a:gs>
                <a:gs pos="100000">
                  <a:srgbClr val="00006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gray">
          <a:xfrm rot="10800000" flipH="1">
            <a:off x="-3626" y="3398838"/>
            <a:ext cx="390525" cy="390525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65400"/>
            <a:ext cx="7772400" cy="863600"/>
          </a:xfrm>
        </p:spPr>
        <p:txBody>
          <a:bodyPr/>
          <a:lstStyle>
            <a:lvl1pPr algn="ctr">
              <a:defRPr sz="4400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371600" y="3644900"/>
            <a:ext cx="6400800" cy="622300"/>
          </a:xfrm>
        </p:spPr>
        <p:txBody>
          <a:bodyPr/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6486525" y="5589588"/>
            <a:ext cx="2133600" cy="215900"/>
          </a:xfrm>
        </p:spPr>
        <p:txBody>
          <a:bodyPr anchor="t"/>
          <a:lstStyle>
            <a:lvl1pPr algn="r">
              <a:defRPr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68F2F0A9-2C33-4C79-B0BA-ACD284C94954}" type="datetimeFigureOut">
              <a:rPr lang="ja-JP" altLang="en-US" smtClean="0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5724525" y="5949950"/>
            <a:ext cx="2895600" cy="215900"/>
          </a:xfrm>
        </p:spPr>
        <p:txBody>
          <a:bodyPr anchor="t"/>
          <a:lstStyle>
            <a:lvl1pPr algn="r">
              <a:defRPr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7447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9664A-2709-4553-9C42-814D1C0CDB52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26044-D0F8-4B9D-AB33-0E80ABAEAFC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614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84975" y="115888"/>
            <a:ext cx="2108200" cy="6049962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175375" cy="6049962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D37DA-5F43-4CAF-BBCE-C586BAAB0AD3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C130E-7DB6-4A19-AD00-773EE1D7945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385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5B714-361D-4AB5-BBED-F848BAD6FDDD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2AEF3-EC12-44F1-A1AE-D9D61DF3D3A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53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6E0E8-9A51-4F47-B192-D27B9AE00BA0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FFCF2-097F-480B-910D-59DD80EDF25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519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0A7CD-FC4D-4C4B-9732-BC74DBD8B9D3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2393-DAA6-407E-BC0B-0785959AFE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611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BFA12-2563-4C6C-81D8-456E624F3238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6F1E9-D853-413D-B8A0-7014630D5D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58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591B3-DB9E-45B6-B1E6-87EB978943AD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E1B30-FD82-4A5D-A66C-918C7FEEF2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128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57ECC-A417-4B6E-A940-BE21856BE14B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6A9398-B3EB-462E-B9C7-303F448E2CE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267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D1B07-4C0A-4ADB-8CB2-92158E950BD0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BF272-B2B4-47C0-89A3-1F6CF039D1B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0275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A1E90-1D97-4E1B-9E4F-14AFC14A6998}" type="datetimeFigureOut">
              <a:rPr lang="ja-JP" altLang="en-US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0EAA9-9D9F-4C50-92CA-C93868A17AA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940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65225"/>
            <a:ext cx="82296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388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EBE95126-8F09-449C-AE35-A525C0988D99}" type="datetimeFigureOut">
              <a:rPr lang="ja-JP" altLang="en-US" smtClean="0"/>
              <a:pPr>
                <a:defRPr/>
              </a:pPr>
              <a:t>2022/6/1</a:t>
            </a:fld>
            <a:endParaRPr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61125"/>
            <a:ext cx="2895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31013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C0D00CEF-7968-43CA-9839-154D3392BD57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gray">
          <a:xfrm>
            <a:off x="0" y="0"/>
            <a:ext cx="9144000" cy="836613"/>
          </a:xfrm>
          <a:prstGeom prst="rect">
            <a:avLst/>
          </a:prstGeom>
          <a:gradFill rotWithShape="1">
            <a:gsLst>
              <a:gs pos="0">
                <a:srgbClr val="0038A8"/>
              </a:gs>
              <a:gs pos="100000">
                <a:srgbClr val="00008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gray">
          <a:xfrm>
            <a:off x="179388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gray">
          <a:xfrm>
            <a:off x="358775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gray">
          <a:xfrm>
            <a:off x="358775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gray">
          <a:xfrm>
            <a:off x="179388" y="368300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5" name="Rectangle 12"/>
          <p:cNvSpPr>
            <a:spLocks noChangeArrowheads="1"/>
          </p:cNvSpPr>
          <p:nvPr/>
        </p:nvSpPr>
        <p:spPr bwMode="gray">
          <a:xfrm>
            <a:off x="358775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gray">
          <a:xfrm>
            <a:off x="179388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gray">
          <a:xfrm>
            <a:off x="539750" y="188913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8" name="Rectangle 15"/>
          <p:cNvSpPr>
            <a:spLocks noChangeArrowheads="1"/>
          </p:cNvSpPr>
          <p:nvPr/>
        </p:nvSpPr>
        <p:spPr bwMode="gray">
          <a:xfrm>
            <a:off x="539750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9" name="Rectangle 16"/>
          <p:cNvSpPr>
            <a:spLocks noChangeArrowheads="1"/>
          </p:cNvSpPr>
          <p:nvPr/>
        </p:nvSpPr>
        <p:spPr bwMode="gray">
          <a:xfrm>
            <a:off x="539750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00006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27088" y="115888"/>
            <a:ext cx="80660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  <p:sldLayoutId id="2147484626" r:id="rId8"/>
    <p:sldLayoutId id="2147484627" r:id="rId9"/>
    <p:sldLayoutId id="2147484628" r:id="rId10"/>
    <p:sldLayoutId id="214748462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account.microsoft.com/accoun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XzrPmgGbfn?fbclid=IwAR2czyCOfYd0qjlg1kW7D6Dmo6EO8RR0sgeeKKVQWBMNsbFuGqeZMJ3d8dA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タイトル 1"/>
          <p:cNvSpPr>
            <a:spLocks noGrp="1"/>
          </p:cNvSpPr>
          <p:nvPr>
            <p:ph type="ctrTitle"/>
          </p:nvPr>
        </p:nvSpPr>
        <p:spPr>
          <a:xfrm>
            <a:off x="285750" y="2492896"/>
            <a:ext cx="8643938" cy="863600"/>
          </a:xfrm>
        </p:spPr>
        <p:txBody>
          <a:bodyPr/>
          <a:lstStyle/>
          <a:p>
            <a:r>
              <a:rPr lang="en-US" altLang="ja-JP" sz="4000" b="0" dirty="0" err="1"/>
              <a:t>ARCore</a:t>
            </a:r>
            <a:r>
              <a:rPr lang="en-US" altLang="ja-JP" sz="4000" b="0" dirty="0"/>
              <a:t> Geospatial API</a:t>
            </a:r>
            <a:r>
              <a:rPr lang="ja-JP" altLang="en-US" sz="4000" b="0"/>
              <a:t>ハンズオン</a:t>
            </a:r>
            <a:endParaRPr lang="en" altLang="ja-JP" sz="4000" b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44FCA02-DB52-A24E-AA05-AA74F9AFFECA}"/>
              </a:ext>
            </a:extLst>
          </p:cNvPr>
          <p:cNvSpPr txBox="1">
            <a:spLocks/>
          </p:cNvSpPr>
          <p:nvPr/>
        </p:nvSpPr>
        <p:spPr bwMode="gray">
          <a:xfrm>
            <a:off x="362986" y="3445408"/>
            <a:ext cx="864393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4000" b="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事前準備</a:t>
            </a:r>
            <a:endParaRPr lang="en-US" altLang="ja-JP" sz="4000" b="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ADE8E06-87AB-FB4D-9FB4-2B1EDF7C9C3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200655"/>
            <a:ext cx="2155143" cy="74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40" y="1340768"/>
            <a:ext cx="7178986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1423617" y="5517232"/>
            <a:ext cx="3148384" cy="504056"/>
          </a:xfrm>
          <a:prstGeom prst="borderCallout1">
            <a:avLst>
              <a:gd name="adj1" fmla="val 3361"/>
              <a:gd name="adj2" fmla="val 28992"/>
              <a:gd name="adj3" fmla="val -166752"/>
              <a:gd name="adj4" fmla="val 16298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インストーラーを実行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243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2" cy="4872278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同意する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906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1" cy="4872278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87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1" cy="4872277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完了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18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sz="4000" dirty="0"/>
              <a:t>Unity Hub</a:t>
            </a:r>
            <a:r>
              <a:rPr lang="ja-JP" altLang="en-US" sz="4000"/>
              <a:t>を起動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31114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1" y="1120055"/>
            <a:ext cx="8271337" cy="5339212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539552" y="242088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2522"/>
              <a:gd name="adj4" fmla="val 2562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48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5" cy="5339212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971600" y="278092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9852"/>
              <a:gd name="adj4" fmla="val 2104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Sign In</a:t>
            </a:r>
          </a:p>
        </p:txBody>
      </p:sp>
    </p:spTree>
    <p:extLst>
      <p:ext uri="{BB962C8B-B14F-4D97-AF65-F5344CB8AC3E}">
        <p14:creationId xmlns:p14="http://schemas.microsoft.com/office/powerpoint/2010/main" val="40556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A3A8DF-6F64-4DDF-86AD-A2971F33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64807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/>
              <a:t>ブラウザが立ち上がるので手順に従ってログイン</a:t>
            </a:r>
          </a:p>
        </p:txBody>
      </p:sp>
    </p:spTree>
    <p:extLst>
      <p:ext uri="{BB962C8B-B14F-4D97-AF65-F5344CB8AC3E}">
        <p14:creationId xmlns:p14="http://schemas.microsoft.com/office/powerpoint/2010/main" val="237111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5" cy="5339211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971600" y="3537632"/>
            <a:ext cx="4202360" cy="504056"/>
          </a:xfrm>
          <a:prstGeom prst="borderCallout1">
            <a:avLst>
              <a:gd name="adj1" fmla="val -3895"/>
              <a:gd name="adj2" fmla="val 36807"/>
              <a:gd name="adj3" fmla="val -359741"/>
              <a:gd name="adj4" fmla="val -5369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アイコンが切り替わっていれば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9090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1" y="1120055"/>
            <a:ext cx="8271337" cy="533921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4139952" y="3068960"/>
            <a:ext cx="4320480" cy="504056"/>
          </a:xfrm>
          <a:prstGeom prst="borderCallout1">
            <a:avLst>
              <a:gd name="adj1" fmla="val -3895"/>
              <a:gd name="adj2" fmla="val 77905"/>
              <a:gd name="adj3" fmla="val -288278"/>
              <a:gd name="adj4" fmla="val 9068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または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Manage </a:t>
            </a:r>
            <a:r>
              <a:rPr kumimoji="1" lang="en-US" altLang="ja-JP" sz="2400" dirty="0" err="1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lisense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1691680" y="242088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2522"/>
              <a:gd name="adj4" fmla="val 2562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75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(2020.3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Unity2020.3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pPr>
              <a:spcAft>
                <a:spcPts val="1200"/>
              </a:spcAft>
            </a:pPr>
            <a:r>
              <a:rPr lang="en-GB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 Cloud Platform</a:t>
            </a:r>
            <a:r>
              <a:rPr lang="ja-JP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の設定</a:t>
            </a:r>
            <a:endParaRPr lang="en-GB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ja-JP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マイクロソフトアカウントの作成</a:t>
            </a:r>
            <a:r>
              <a:rPr lang="en-US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(for Windows)</a:t>
            </a:r>
            <a:endParaRPr lang="en-GB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935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4" cy="5339211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2267744" y="4005064"/>
            <a:ext cx="2808312" cy="504056"/>
          </a:xfrm>
          <a:prstGeom prst="borderCallout1">
            <a:avLst>
              <a:gd name="adj1" fmla="val -2062"/>
              <a:gd name="adj2" fmla="val 5562"/>
              <a:gd name="adj3" fmla="val -152679"/>
              <a:gd name="adj4" fmla="val -1030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Licenses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69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4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4139952" y="4941168"/>
            <a:ext cx="3168352" cy="504056"/>
          </a:xfrm>
          <a:prstGeom prst="borderCallout1">
            <a:avLst>
              <a:gd name="adj1" fmla="val -3895"/>
              <a:gd name="adj2" fmla="val 52594"/>
              <a:gd name="adj3" fmla="val -110534"/>
              <a:gd name="adj4" fmla="val 4265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Add License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829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2987824" y="5445224"/>
            <a:ext cx="5137869" cy="792088"/>
          </a:xfrm>
          <a:prstGeom prst="borderCallout1">
            <a:avLst>
              <a:gd name="adj1" fmla="val -3895"/>
              <a:gd name="adj2" fmla="val 52594"/>
              <a:gd name="adj3" fmla="val -90711"/>
              <a:gd name="adj4" fmla="val 4570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ライセンスを選択</a:t>
            </a:r>
            <a:b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:Get a free personal license)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983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5076056" y="4221088"/>
            <a:ext cx="2016224" cy="504056"/>
          </a:xfrm>
          <a:prstGeom prst="borderCallout1">
            <a:avLst>
              <a:gd name="adj1" fmla="val 98720"/>
              <a:gd name="adj2" fmla="val 28773"/>
              <a:gd name="adj3" fmla="val 188148"/>
              <a:gd name="adj4" fmla="val 1362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09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6228184" y="2132856"/>
            <a:ext cx="1440160" cy="504056"/>
          </a:xfrm>
          <a:prstGeom prst="borderCallout1">
            <a:avLst>
              <a:gd name="adj1" fmla="val 3435"/>
              <a:gd name="adj2" fmla="val 80080"/>
              <a:gd name="adj3" fmla="val -92211"/>
              <a:gd name="adj4" fmla="val 9287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閉じる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5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</a:t>
            </a:r>
            <a:r>
              <a:rPr lang="ja-JP" altLang="en-US" sz="2800" dirty="0">
                <a:solidFill>
                  <a:srgbClr val="C00000"/>
                </a:solidFill>
              </a:rPr>
              <a:t>のインストール </a:t>
            </a:r>
            <a:r>
              <a:rPr lang="en-US" altLang="ja-JP" sz="2800" dirty="0">
                <a:solidFill>
                  <a:srgbClr val="C00000"/>
                </a:solidFill>
              </a:rPr>
              <a:t>(2020.3</a:t>
            </a:r>
            <a:r>
              <a:rPr lang="ja-JP" altLang="en-US" sz="2800">
                <a:solidFill>
                  <a:srgbClr val="C00000"/>
                </a:solidFill>
              </a:rPr>
              <a:t>を</a:t>
            </a:r>
            <a:r>
              <a:rPr lang="ja-JP" altLang="en-US" sz="2800" dirty="0">
                <a:solidFill>
                  <a:srgbClr val="C00000"/>
                </a:solidFill>
              </a:rPr>
              <a:t>指定</a:t>
            </a:r>
            <a:r>
              <a:rPr lang="en-US" altLang="ja-JP" sz="2800" dirty="0">
                <a:solidFill>
                  <a:srgbClr val="C00000"/>
                </a:solidFill>
              </a:rPr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Unity2020.3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pPr>
              <a:spcAft>
                <a:spcPts val="1200"/>
              </a:spcAft>
            </a:pPr>
            <a:r>
              <a:rPr lang="en-GB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 Cloud Platform</a:t>
            </a:r>
            <a:r>
              <a:rPr lang="ja-JP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の設定</a:t>
            </a:r>
            <a:endParaRPr lang="en-GB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ja-JP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マイクロソフトアカウントの作成</a:t>
            </a:r>
            <a:r>
              <a:rPr lang="en-US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(for Windows)</a:t>
            </a:r>
            <a:endParaRPr lang="en-GB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447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Unity2020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6" y="1232896"/>
            <a:ext cx="8724967" cy="5112285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1403648" y="3176972"/>
            <a:ext cx="2016224" cy="504056"/>
          </a:xfrm>
          <a:prstGeom prst="borderCallout1">
            <a:avLst>
              <a:gd name="adj1" fmla="val -2137"/>
              <a:gd name="adj2" fmla="val -138"/>
              <a:gd name="adj3" fmla="val -70332"/>
              <a:gd name="adj4" fmla="val -1852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Installs</a:t>
            </a:r>
          </a:p>
        </p:txBody>
      </p:sp>
    </p:spTree>
    <p:extLst>
      <p:ext uri="{BB962C8B-B14F-4D97-AF65-F5344CB8AC3E}">
        <p14:creationId xmlns:p14="http://schemas.microsoft.com/office/powerpoint/2010/main" val="33065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Unity2020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7"/>
            <a:ext cx="8724966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6419503" y="2564904"/>
            <a:ext cx="2448272" cy="504056"/>
          </a:xfrm>
          <a:prstGeom prst="borderCallout1">
            <a:avLst>
              <a:gd name="adj1" fmla="val -2137"/>
              <a:gd name="adj2" fmla="val 54834"/>
              <a:gd name="adj3" fmla="val -106064"/>
              <a:gd name="adj4" fmla="val 7080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 Editor</a:t>
            </a:r>
          </a:p>
        </p:txBody>
      </p:sp>
    </p:spTree>
    <p:extLst>
      <p:ext uri="{BB962C8B-B14F-4D97-AF65-F5344CB8AC3E}">
        <p14:creationId xmlns:p14="http://schemas.microsoft.com/office/powerpoint/2010/main" val="22648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Unity2020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6" y="1246778"/>
            <a:ext cx="8724966" cy="5084519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1979712" y="5445224"/>
            <a:ext cx="3744416" cy="540200"/>
          </a:xfrm>
          <a:prstGeom prst="borderCallout1">
            <a:avLst>
              <a:gd name="adj1" fmla="val -327"/>
              <a:gd name="adj2" fmla="val 39571"/>
              <a:gd name="adj3" fmla="val -268459"/>
              <a:gd name="adj4" fmla="val 22638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Unity2020.3.x</a:t>
            </a:r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のどれか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96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Unity2020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6" y="1246778"/>
            <a:ext cx="8724966" cy="5084519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4854204" y="5143030"/>
            <a:ext cx="1728192" cy="468192"/>
          </a:xfrm>
          <a:prstGeom prst="borderCallout1">
            <a:avLst>
              <a:gd name="adj1" fmla="val 5873"/>
              <a:gd name="adj2" fmla="val 71485"/>
              <a:gd name="adj3" fmla="val -280371"/>
              <a:gd name="adj4" fmla="val 11303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08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ja-JP" altLang="en-US" sz="2800" dirty="0">
                <a:solidFill>
                  <a:srgbClr val="C00000"/>
                </a:solidFill>
              </a:rPr>
              <a:t>アカウント作成</a:t>
            </a:r>
            <a:endParaRPr lang="en-US" altLang="ja-JP" sz="2800" dirty="0">
              <a:solidFill>
                <a:srgbClr val="C00000"/>
              </a:solidFill>
            </a:endParaRPr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(2020.3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Unity2020.3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pPr>
              <a:spcAft>
                <a:spcPts val="1200"/>
              </a:spcAft>
            </a:pPr>
            <a:r>
              <a:rPr lang="en-GB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 Cloud Platform</a:t>
            </a:r>
            <a:r>
              <a:rPr lang="ja-JP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の設定</a:t>
            </a:r>
            <a:endParaRPr lang="en-GB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ja-JP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マイクロソフトアカウントの作成</a:t>
            </a:r>
            <a:r>
              <a:rPr lang="en-US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(for Windows)</a:t>
            </a:r>
            <a:endParaRPr lang="en-GB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7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Unity2020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46779"/>
            <a:ext cx="8724964" cy="5084518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483768" y="2492896"/>
            <a:ext cx="5400600" cy="908045"/>
          </a:xfrm>
          <a:prstGeom prst="borderCallout1">
            <a:avLst>
              <a:gd name="adj1" fmla="val 99562"/>
              <a:gd name="adj2" fmla="val 260"/>
              <a:gd name="adj3" fmla="val 166244"/>
              <a:gd name="adj4" fmla="val -1113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Android Build Support</a:t>
            </a:r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のチェックをオン</a:t>
            </a:r>
            <a:b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(SDK&amp;NDK </a:t>
            </a:r>
            <a:r>
              <a:rPr lang="en-US" altLang="ja-JP" sz="2400" dirty="0" err="1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Tools,OpenJDK</a:t>
            </a:r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も必須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61114789-DE7C-AF27-FD1F-6DE415315071}"/>
              </a:ext>
            </a:extLst>
          </p:cNvPr>
          <p:cNvSpPr/>
          <p:nvPr/>
        </p:nvSpPr>
        <p:spPr>
          <a:xfrm>
            <a:off x="4499991" y="5157198"/>
            <a:ext cx="4367783" cy="908045"/>
          </a:xfrm>
          <a:prstGeom prst="borderCallout1">
            <a:avLst>
              <a:gd name="adj1" fmla="val 44104"/>
              <a:gd name="adj2" fmla="val -43"/>
              <a:gd name="adj3" fmla="val -19102"/>
              <a:gd name="adj4" fmla="val -5816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Mac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環境で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iOS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ビルドを試す人は</a:t>
            </a:r>
            <a:b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iOS Build Support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もオン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0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Unity2020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46779"/>
            <a:ext cx="8724964" cy="5084518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5508104" y="4725144"/>
            <a:ext cx="1728192" cy="504056"/>
          </a:xfrm>
          <a:prstGeom prst="borderCallout1">
            <a:avLst>
              <a:gd name="adj1" fmla="val 96813"/>
              <a:gd name="adj2" fmla="val 73171"/>
              <a:gd name="adj3" fmla="val 174294"/>
              <a:gd name="adj4" fmla="val 8945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Continue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41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Unity2020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46778"/>
            <a:ext cx="8724964" cy="5084518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411760" y="3406899"/>
            <a:ext cx="3366091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インストール終了まで待つ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4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Unity2020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8" y="1246779"/>
            <a:ext cx="8724962" cy="5084517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987824" y="3772945"/>
            <a:ext cx="2448272" cy="504056"/>
          </a:xfrm>
          <a:prstGeom prst="borderCallout1">
            <a:avLst>
              <a:gd name="adj1" fmla="val 100398"/>
              <a:gd name="adj2" fmla="val 41639"/>
              <a:gd name="adj3" fmla="val 210504"/>
              <a:gd name="adj4" fmla="val 23944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17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(2020.3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Unity2020.3</a:t>
            </a:r>
            <a:r>
              <a:rPr lang="ja-JP" altLang="en-US" sz="2800">
                <a:solidFill>
                  <a:srgbClr val="C00000"/>
                </a:solidFill>
              </a:rPr>
              <a:t>を</a:t>
            </a:r>
            <a:r>
              <a:rPr lang="ja-JP" altLang="en-US" sz="2800" dirty="0">
                <a:solidFill>
                  <a:srgbClr val="C00000"/>
                </a:solidFill>
              </a:rPr>
              <a:t>インストール済みの人向け</a:t>
            </a:r>
            <a:endParaRPr lang="en-US" altLang="ja-JP" sz="2800" dirty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lang="en-GB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 Cloud Platform</a:t>
            </a:r>
            <a:r>
              <a:rPr lang="ja-JP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の設定</a:t>
            </a:r>
            <a:endParaRPr lang="en-GB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ja-JP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マイクロソフトアカウントの作成</a:t>
            </a:r>
            <a:r>
              <a:rPr lang="en-US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(for Windows)</a:t>
            </a:r>
            <a:endParaRPr lang="en-GB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220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Android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6" y="1246778"/>
            <a:ext cx="8724966" cy="5084519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7422316" y="3789037"/>
            <a:ext cx="1152128" cy="504056"/>
          </a:xfrm>
          <a:prstGeom prst="borderCallout1">
            <a:avLst>
              <a:gd name="adj1" fmla="val 100398"/>
              <a:gd name="adj2" fmla="val 53684"/>
              <a:gd name="adj3" fmla="val 193654"/>
              <a:gd name="adj4" fmla="val 84608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8B980885-0677-4A6B-8889-F350D354B5D7}"/>
              </a:ext>
            </a:extLst>
          </p:cNvPr>
          <p:cNvSpPr/>
          <p:nvPr/>
        </p:nvSpPr>
        <p:spPr>
          <a:xfrm>
            <a:off x="3059832" y="3537009"/>
            <a:ext cx="2088232" cy="504056"/>
          </a:xfrm>
          <a:prstGeom prst="borderCallout1">
            <a:avLst>
              <a:gd name="adj1" fmla="val 96126"/>
              <a:gd name="adj2" fmla="val 48220"/>
              <a:gd name="adj3" fmla="val 246346"/>
              <a:gd name="adj4" fmla="val 2531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2020.3.xxf</a:t>
            </a:r>
          </a:p>
        </p:txBody>
      </p:sp>
    </p:spTree>
    <p:extLst>
      <p:ext uri="{BB962C8B-B14F-4D97-AF65-F5344CB8AC3E}">
        <p14:creationId xmlns:p14="http://schemas.microsoft.com/office/powerpoint/2010/main" val="1167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Android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46779"/>
            <a:ext cx="8724964" cy="5084518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6084168" y="3645024"/>
            <a:ext cx="2512045" cy="504056"/>
          </a:xfrm>
          <a:prstGeom prst="borderCallout1">
            <a:avLst>
              <a:gd name="adj1" fmla="val 99562"/>
              <a:gd name="adj2" fmla="val 17928"/>
              <a:gd name="adj3" fmla="val 238658"/>
              <a:gd name="adj4" fmla="val 11884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Add modules</a:t>
            </a:r>
          </a:p>
        </p:txBody>
      </p:sp>
    </p:spTree>
    <p:extLst>
      <p:ext uri="{BB962C8B-B14F-4D97-AF65-F5344CB8AC3E}">
        <p14:creationId xmlns:p14="http://schemas.microsoft.com/office/powerpoint/2010/main" val="101595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Android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46779"/>
            <a:ext cx="8724963" cy="5084518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1979712" y="1556792"/>
            <a:ext cx="6408712" cy="864096"/>
          </a:xfrm>
          <a:prstGeom prst="borderCallout1">
            <a:avLst>
              <a:gd name="adj1" fmla="val 99562"/>
              <a:gd name="adj2" fmla="val 17928"/>
              <a:gd name="adj3" fmla="val 267797"/>
              <a:gd name="adj4" fmla="val 9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Add Android Build Support</a:t>
            </a:r>
            <a:b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その下の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SDK &amp; NDK Tools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OpenJDK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も必須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吹き出し: 線 3">
            <a:extLst>
              <a:ext uri="{FF2B5EF4-FFF2-40B4-BE49-F238E27FC236}">
                <a16:creationId xmlns:a16="http://schemas.microsoft.com/office/drawing/2014/main" id="{4E909777-2358-8970-DC2B-D71302F1A3B5}"/>
              </a:ext>
            </a:extLst>
          </p:cNvPr>
          <p:cNvSpPr/>
          <p:nvPr/>
        </p:nvSpPr>
        <p:spPr>
          <a:xfrm>
            <a:off x="4499991" y="5157198"/>
            <a:ext cx="4367783" cy="908045"/>
          </a:xfrm>
          <a:prstGeom prst="borderCallout1">
            <a:avLst>
              <a:gd name="adj1" fmla="val 44104"/>
              <a:gd name="adj2" fmla="val -43"/>
              <a:gd name="adj3" fmla="val -19102"/>
              <a:gd name="adj4" fmla="val -5816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Mac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環境で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iOS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ビルドを試す人は</a:t>
            </a:r>
            <a:b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iOS Build Support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もオン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92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Android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46779"/>
            <a:ext cx="8724963" cy="5084518"/>
          </a:xfr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410942D7-CB2D-AE8A-CCEA-2855AF509916}"/>
              </a:ext>
            </a:extLst>
          </p:cNvPr>
          <p:cNvSpPr/>
          <p:nvPr/>
        </p:nvSpPr>
        <p:spPr>
          <a:xfrm>
            <a:off x="6601476" y="4581128"/>
            <a:ext cx="1800200" cy="504056"/>
          </a:xfrm>
          <a:prstGeom prst="borderCallout1">
            <a:avLst>
              <a:gd name="adj1" fmla="val 105059"/>
              <a:gd name="adj2" fmla="val 30602"/>
              <a:gd name="adj3" fmla="val 202378"/>
              <a:gd name="adj4" fmla="val 1834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3284511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Android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46778"/>
            <a:ext cx="8724964" cy="5084518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1835696" y="4149080"/>
            <a:ext cx="1728192" cy="504056"/>
          </a:xfrm>
          <a:prstGeom prst="borderCallout1">
            <a:avLst>
              <a:gd name="adj1" fmla="val 107688"/>
              <a:gd name="adj2" fmla="val 5143"/>
              <a:gd name="adj3" fmla="val 210265"/>
              <a:gd name="adj4" fmla="val -501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チェック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5006D6CB-66CB-A036-E4F7-6C8173BD7DB0}"/>
              </a:ext>
            </a:extLst>
          </p:cNvPr>
          <p:cNvSpPr/>
          <p:nvPr/>
        </p:nvSpPr>
        <p:spPr>
          <a:xfrm>
            <a:off x="6948264" y="4734035"/>
            <a:ext cx="1728192" cy="504056"/>
          </a:xfrm>
          <a:prstGeom prst="borderCallout1">
            <a:avLst>
              <a:gd name="adj1" fmla="val 99801"/>
              <a:gd name="adj2" fmla="val 24314"/>
              <a:gd name="adj3" fmla="val 212894"/>
              <a:gd name="adj4" fmla="val 1185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151193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lang="ja-JP" altLang="en-US"/>
              <a:t>のウェブサイトにアクセス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667B1A-42DE-434A-BC5C-E055BBB3A239}"/>
              </a:ext>
            </a:extLst>
          </p:cNvPr>
          <p:cNvSpPr txBox="1"/>
          <p:nvPr/>
        </p:nvSpPr>
        <p:spPr>
          <a:xfrm>
            <a:off x="611560" y="2780928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" altLang="ja-JP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https://unity3d.com/jp/get-unity/download</a:t>
            </a:r>
            <a:endParaRPr lang="en" altLang="ja-JP" sz="4000" spc="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9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Android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8" y="1246779"/>
            <a:ext cx="8724962" cy="5084517"/>
          </a:xfr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CD4D4BD0-804A-584D-9A82-34147F32EB5D}"/>
              </a:ext>
            </a:extLst>
          </p:cNvPr>
          <p:cNvSpPr/>
          <p:nvPr/>
        </p:nvSpPr>
        <p:spPr>
          <a:xfrm>
            <a:off x="3131840" y="3537009"/>
            <a:ext cx="2448272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51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(2020.3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Unity2020.3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pPr>
              <a:spcAft>
                <a:spcPts val="1200"/>
              </a:spcAft>
            </a:pPr>
            <a:r>
              <a:rPr lang="en-GB" altLang="ja-JP" sz="2800" dirty="0">
                <a:solidFill>
                  <a:srgbClr val="C00000"/>
                </a:solidFill>
              </a:rPr>
              <a:t>Google Cloud Platform</a:t>
            </a:r>
            <a:r>
              <a:rPr lang="ja-JP" altLang="en-US" sz="2800">
                <a:solidFill>
                  <a:srgbClr val="C00000"/>
                </a:solidFill>
              </a:rPr>
              <a:t>の設定</a:t>
            </a:r>
            <a:endParaRPr lang="en-GB" altLang="ja-JP" sz="2800" dirty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lang="ja-JP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マイクロソフトアカウントの作成</a:t>
            </a:r>
            <a:r>
              <a:rPr lang="en-US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(for Windows)</a:t>
            </a:r>
            <a:endParaRPr lang="en-GB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316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Google Cloud</a:t>
            </a:r>
            <a:r>
              <a:rPr lang="ja-JP" altLang="en-US"/>
              <a:t>にアクセス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5172EA4-BD88-48D3-978D-4D0A7E7BF1E9}"/>
              </a:ext>
            </a:extLst>
          </p:cNvPr>
          <p:cNvSpPr/>
          <p:nvPr/>
        </p:nvSpPr>
        <p:spPr>
          <a:xfrm>
            <a:off x="1052447" y="2780928"/>
            <a:ext cx="70391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800">
                <a:hlinkClick r:id="rId2"/>
              </a:rPr>
              <a:t>https://cloud.google.com/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12796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Google Cloud</a:t>
            </a:r>
            <a:r>
              <a:rPr lang="ja-JP" altLang="en-US"/>
              <a:t>にアクセス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" y="1124744"/>
            <a:ext cx="7740352" cy="4782915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6516216" y="2132856"/>
            <a:ext cx="1728192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コンソール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639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プロジェクトの作成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5" y="1124744"/>
            <a:ext cx="7740350" cy="4782915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2915816" y="2492896"/>
            <a:ext cx="2808312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プロジェクトの選択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425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プロジェクトの作成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5" y="1124744"/>
            <a:ext cx="7740350" cy="4782914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6046877" y="2564904"/>
            <a:ext cx="2485563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新しいプロジェクト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5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プロジェクトの作成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5" y="1124744"/>
            <a:ext cx="7740349" cy="4782914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2349168" y="2060848"/>
            <a:ext cx="2942912" cy="504056"/>
          </a:xfrm>
          <a:prstGeom prst="borderCallout1">
            <a:avLst>
              <a:gd name="adj1" fmla="val 99905"/>
              <a:gd name="adj2" fmla="val 2877"/>
              <a:gd name="adj3" fmla="val 211951"/>
              <a:gd name="adj4" fmla="val -1966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プロジェクト名をつける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42A8B433-D074-2F5E-98B3-DD26102DF22E}"/>
              </a:ext>
            </a:extLst>
          </p:cNvPr>
          <p:cNvSpPr/>
          <p:nvPr/>
        </p:nvSpPr>
        <p:spPr>
          <a:xfrm>
            <a:off x="1835696" y="4797152"/>
            <a:ext cx="1080120" cy="504056"/>
          </a:xfrm>
          <a:prstGeom prst="borderCallout1">
            <a:avLst>
              <a:gd name="adj1" fmla="val 27342"/>
              <a:gd name="adj2" fmla="val 158"/>
              <a:gd name="adj3" fmla="val -12541"/>
              <a:gd name="adj4" fmla="val -56779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作成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7376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ARCore</a:t>
            </a: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API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の有効化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5" y="1124744"/>
            <a:ext cx="7740349" cy="4782913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1331640" y="1916832"/>
            <a:ext cx="1358736" cy="504056"/>
          </a:xfrm>
          <a:prstGeom prst="borderCallout1">
            <a:avLst>
              <a:gd name="adj1" fmla="val -2137"/>
              <a:gd name="adj2" fmla="val 2036"/>
              <a:gd name="adj3" fmla="val -107781"/>
              <a:gd name="adj4" fmla="val -2555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メニュー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1671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ARCore</a:t>
            </a:r>
            <a:r>
              <a:rPr lang="en-US" altLang="ja-JP" dirty="0"/>
              <a:t> API</a:t>
            </a:r>
            <a:r>
              <a:rPr lang="ja-JP" altLang="en-US"/>
              <a:t>の有効化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6" y="1124744"/>
            <a:ext cx="7740347" cy="4782913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3213262" y="2060848"/>
            <a:ext cx="2294842" cy="504056"/>
          </a:xfrm>
          <a:prstGeom prst="borderCallout1">
            <a:avLst>
              <a:gd name="adj1" fmla="val 84032"/>
              <a:gd name="adj2" fmla="val 904"/>
              <a:gd name="adj3" fmla="val 225557"/>
              <a:gd name="adj4" fmla="val -60668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①API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とサービス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3877CF00-C00D-2770-3373-ED2A67FC09E6}"/>
              </a:ext>
            </a:extLst>
          </p:cNvPr>
          <p:cNvSpPr/>
          <p:nvPr/>
        </p:nvSpPr>
        <p:spPr>
          <a:xfrm>
            <a:off x="4716016" y="2943632"/>
            <a:ext cx="2078817" cy="504056"/>
          </a:xfrm>
          <a:prstGeom prst="borderCallout1">
            <a:avLst>
              <a:gd name="adj1" fmla="val 84032"/>
              <a:gd name="adj2" fmla="val 904"/>
              <a:gd name="adj3" fmla="val 134853"/>
              <a:gd name="adj4" fmla="val -61768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②ライブラリ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772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ARCore</a:t>
            </a:r>
            <a:r>
              <a:rPr lang="en-US" altLang="ja-JP" dirty="0"/>
              <a:t> API</a:t>
            </a:r>
            <a:r>
              <a:rPr lang="ja-JP" altLang="en-US"/>
              <a:t>の有効化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6" y="1124744"/>
            <a:ext cx="7740347" cy="4782912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3635896" y="2276872"/>
            <a:ext cx="5022301" cy="864096"/>
          </a:xfrm>
          <a:prstGeom prst="borderCallout1">
            <a:avLst>
              <a:gd name="adj1" fmla="val 81386"/>
              <a:gd name="adj2" fmla="val -689"/>
              <a:gd name="adj3" fmla="val 122570"/>
              <a:gd name="adj4" fmla="val -27389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ここか画面上の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[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プロジェクトの選択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から</a:t>
            </a:r>
            <a:b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先ほど作ったプロジェクトを選択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731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385926"/>
            <a:ext cx="8726108" cy="5211426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416024" y="1133898"/>
            <a:ext cx="2016224" cy="504056"/>
          </a:xfrm>
          <a:prstGeom prst="borderCallout1">
            <a:avLst>
              <a:gd name="adj1" fmla="val 103334"/>
              <a:gd name="adj2" fmla="val 73786"/>
              <a:gd name="adj3" fmla="val 184012"/>
              <a:gd name="adj4" fmla="val 9436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113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ARCore</a:t>
            </a:r>
            <a:r>
              <a:rPr lang="en-US" altLang="ja-JP" dirty="0"/>
              <a:t> API</a:t>
            </a:r>
            <a:r>
              <a:rPr lang="ja-JP" altLang="en-US"/>
              <a:t>の有効化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6" y="1124744"/>
            <a:ext cx="7740347" cy="4782912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3347864" y="3933056"/>
            <a:ext cx="2294842" cy="504056"/>
          </a:xfrm>
          <a:prstGeom prst="borderCallout1">
            <a:avLst>
              <a:gd name="adj1" fmla="val 6933"/>
              <a:gd name="adj2" fmla="val 2896"/>
              <a:gd name="adj3" fmla="val -110048"/>
              <a:gd name="adj4" fmla="val -1285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ARCore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で検索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135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ARCore</a:t>
            </a:r>
            <a:r>
              <a:rPr lang="en-US" altLang="ja-JP" dirty="0"/>
              <a:t> API</a:t>
            </a:r>
            <a:r>
              <a:rPr lang="ja-JP" altLang="en-US"/>
              <a:t>の有効化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7" y="1124744"/>
            <a:ext cx="7740345" cy="4782912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4716016" y="4437112"/>
            <a:ext cx="3168352" cy="504056"/>
          </a:xfrm>
          <a:prstGeom prst="borderCallout1">
            <a:avLst>
              <a:gd name="adj1" fmla="val 6933"/>
              <a:gd name="adj2" fmla="val 2896"/>
              <a:gd name="adj3" fmla="val -110048"/>
              <a:gd name="adj4" fmla="val -1285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ARCore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API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89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ARCore</a:t>
            </a:r>
            <a:r>
              <a:rPr lang="en-US" altLang="ja-JP" dirty="0"/>
              <a:t> API</a:t>
            </a:r>
            <a:r>
              <a:rPr lang="ja-JP" altLang="en-US"/>
              <a:t>の有効化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7" y="1124744"/>
            <a:ext cx="7740345" cy="4782911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2915816" y="4077072"/>
            <a:ext cx="2088232" cy="504056"/>
          </a:xfrm>
          <a:prstGeom prst="borderCallout1">
            <a:avLst>
              <a:gd name="adj1" fmla="val 4665"/>
              <a:gd name="adj2" fmla="val 3443"/>
              <a:gd name="adj3" fmla="val -110048"/>
              <a:gd name="adj4" fmla="val -1285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有効にする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5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API</a:t>
            </a:r>
            <a:r>
              <a:rPr lang="ja-JP" altLang="en-US"/>
              <a:t>キーを作成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7" y="1124744"/>
            <a:ext cx="7740344" cy="4782911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2627784" y="3176972"/>
            <a:ext cx="1872208" cy="504056"/>
          </a:xfrm>
          <a:prstGeom prst="borderCallout1">
            <a:avLst>
              <a:gd name="adj1" fmla="val 9200"/>
              <a:gd name="adj2" fmla="val -388"/>
              <a:gd name="adj3" fmla="val -69231"/>
              <a:gd name="adj4" fmla="val -4733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認証情報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37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API</a:t>
            </a:r>
            <a:r>
              <a:rPr lang="ja-JP" altLang="en-US"/>
              <a:t>キーを作成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7" y="1124744"/>
            <a:ext cx="7740344" cy="4782911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4644008" y="2348880"/>
            <a:ext cx="2376264" cy="504056"/>
          </a:xfrm>
          <a:prstGeom prst="borderCallout1">
            <a:avLst>
              <a:gd name="adj1" fmla="val 130"/>
              <a:gd name="adj2" fmla="val 5384"/>
              <a:gd name="adj3" fmla="val -130456"/>
              <a:gd name="adj4" fmla="val -1270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認証情報を作成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50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API</a:t>
            </a:r>
            <a:r>
              <a:rPr lang="ja-JP" altLang="en-US"/>
              <a:t>キーを作成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7" y="1124744"/>
            <a:ext cx="7740344" cy="4782910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1763688" y="2907814"/>
            <a:ext cx="1800200" cy="504056"/>
          </a:xfrm>
          <a:prstGeom prst="borderCallout1">
            <a:avLst>
              <a:gd name="adj1" fmla="val 2398"/>
              <a:gd name="adj2" fmla="val 88117"/>
              <a:gd name="adj3" fmla="val -175808"/>
              <a:gd name="adj4" fmla="val 12294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キー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6776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API</a:t>
            </a:r>
            <a:r>
              <a:rPr lang="ja-JP" altLang="en-US"/>
              <a:t>キーを作成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8" y="1124744"/>
            <a:ext cx="7740342" cy="4782910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971600" y="4653136"/>
            <a:ext cx="2880320" cy="504056"/>
          </a:xfrm>
          <a:prstGeom prst="borderCallout1">
            <a:avLst>
              <a:gd name="adj1" fmla="val -2137"/>
              <a:gd name="adj2" fmla="val 77403"/>
              <a:gd name="adj3" fmla="val -139526"/>
              <a:gd name="adj4" fmla="val 8603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キーが発行される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85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API</a:t>
            </a:r>
            <a:r>
              <a:rPr lang="ja-JP" altLang="en-US"/>
              <a:t>キーを作成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820F46-363D-025C-DEC4-C0C33832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828" y="1124744"/>
            <a:ext cx="7740342" cy="4782910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A3E9A3F-982D-9A25-572E-E8E68FADE0C4}"/>
              </a:ext>
            </a:extLst>
          </p:cNvPr>
          <p:cNvSpPr/>
          <p:nvPr/>
        </p:nvSpPr>
        <p:spPr>
          <a:xfrm>
            <a:off x="1547664" y="4889718"/>
            <a:ext cx="5760640" cy="864096"/>
          </a:xfrm>
          <a:prstGeom prst="borderCallout1">
            <a:avLst>
              <a:gd name="adj1" fmla="val -2137"/>
              <a:gd name="adj2" fmla="val 77403"/>
              <a:gd name="adj3" fmla="val -115716"/>
              <a:gd name="adj4" fmla="val 8544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コピーしてテキストファイル等に保存して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勉強会当日に使えるようにしておいてください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94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(2020.3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Unity2020.3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pPr>
              <a:spcAft>
                <a:spcPts val="1200"/>
              </a:spcAft>
            </a:pPr>
            <a:r>
              <a:rPr lang="en-GB" altLang="ja-JP" sz="2800" dirty="0"/>
              <a:t>Google Cloud Platform</a:t>
            </a:r>
            <a:r>
              <a:rPr lang="ja-JP" altLang="en-US" sz="2800"/>
              <a:t>の設定</a:t>
            </a:r>
            <a:endParaRPr lang="en-GB" altLang="ja-JP" sz="2800" dirty="0"/>
          </a:p>
          <a:p>
            <a:pPr>
              <a:spcAft>
                <a:spcPts val="1200"/>
              </a:spcAft>
            </a:pPr>
            <a:r>
              <a:rPr lang="ja-JP" altLang="en-US" sz="2800">
                <a:solidFill>
                  <a:srgbClr val="C00000"/>
                </a:solidFill>
              </a:rPr>
              <a:t>マイクロソフトアカウントの作成</a:t>
            </a:r>
            <a:r>
              <a:rPr lang="en-US" altLang="ja-JP" sz="2800" dirty="0">
                <a:solidFill>
                  <a:srgbClr val="C00000"/>
                </a:solidFill>
              </a:rPr>
              <a:t> (for Windows)</a:t>
            </a:r>
            <a:endParaRPr lang="en-GB" altLang="ja-JP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435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MS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4BBBF7-B79B-4CA5-9B9F-11C0B087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679599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https://account.microsoft.com/account</a:t>
            </a:r>
            <a:endParaRPr lang="en-GB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9EEE830-CCEF-0138-DD4D-8A77CF58884D}"/>
              </a:ext>
            </a:extLst>
          </p:cNvPr>
          <p:cNvSpPr txBox="1"/>
          <p:nvPr/>
        </p:nvSpPr>
        <p:spPr>
          <a:xfrm>
            <a:off x="457200" y="2492896"/>
            <a:ext cx="8118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Visual Studio</a:t>
            </a:r>
            <a:r>
              <a:rPr kumimoji="1" lang="ja-JP" altLang="en-US" sz="2000"/>
              <a:t>でコードを記述する際にログインを求められることがあります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70876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340768"/>
            <a:ext cx="8726108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724128" y="5006928"/>
            <a:ext cx="2880320" cy="504056"/>
          </a:xfrm>
          <a:prstGeom prst="borderCallout1">
            <a:avLst>
              <a:gd name="adj1" fmla="val -2136"/>
              <a:gd name="adj2" fmla="val 63109"/>
              <a:gd name="adj3" fmla="val -122774"/>
              <a:gd name="adj4" fmla="val 5285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 ID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を作成する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68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ご質問・ご相談は</a:t>
            </a:r>
            <a:r>
              <a:rPr lang="en-US" altLang="ja-JP" sz="4000" dirty="0"/>
              <a:t>Discord</a:t>
            </a:r>
            <a:r>
              <a:rPr lang="ja-JP" altLang="en-US" sz="4000"/>
              <a:t>で！</a:t>
            </a:r>
            <a:br>
              <a:rPr lang="en-US" altLang="ja-JP" sz="4000" dirty="0"/>
            </a:br>
            <a:r>
              <a:rPr lang="en" altLang="ja-JP" u="sng" dirty="0">
                <a:hlinkClick r:id="rId2"/>
              </a:rPr>
              <a:t>https://discord.gg/XzrPmgGbfn</a:t>
            </a:r>
            <a:endParaRPr kumimoji="1" lang="ja-JP" altLang="en-US" sz="400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9A5988-D446-B944-A8E9-A68CDF3E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1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準備完了</a:t>
            </a:r>
            <a:endParaRPr kumimoji="1" lang="ja-JP" altLang="en-US" sz="400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9A5988-D446-B944-A8E9-A68CDF3E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4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サイトの案内に従って登録してください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372838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 Hub</a:t>
            </a:r>
            <a:r>
              <a:rPr lang="ja-JP" altLang="en-US" sz="2800" dirty="0">
                <a:solidFill>
                  <a:srgbClr val="C00000"/>
                </a:solidFill>
              </a:rPr>
              <a:t>のインストール</a:t>
            </a:r>
            <a:endParaRPr lang="en-US" altLang="ja-JP" sz="2800" dirty="0">
              <a:solidFill>
                <a:srgbClr val="C00000"/>
              </a:solidFill>
            </a:endParaRPr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(2020.3</a:t>
            </a:r>
            <a:r>
              <a:rPr lang="ja-JP" altLang="en-US" sz="2800"/>
              <a:t>を</a:t>
            </a:r>
            <a:r>
              <a:rPr lang="ja-JP" altLang="en-US" sz="2800" dirty="0"/>
              <a:t>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/>
              <a:t> </a:t>
            </a:r>
            <a:r>
              <a:rPr lang="en-US" altLang="ja-JP" sz="2800" dirty="0"/>
              <a:t>Unity2020.3</a:t>
            </a:r>
            <a:r>
              <a:rPr lang="ja-JP" altLang="en-US" sz="2800"/>
              <a:t>を</a:t>
            </a:r>
            <a:r>
              <a:rPr lang="ja-JP" altLang="en-US" sz="2800" dirty="0"/>
              <a:t>インストール済みの人向け</a:t>
            </a:r>
            <a:endParaRPr lang="en-US" altLang="ja-JP" sz="2800" dirty="0"/>
          </a:p>
          <a:p>
            <a:pPr>
              <a:spcAft>
                <a:spcPts val="1200"/>
              </a:spcAft>
            </a:pPr>
            <a:r>
              <a:rPr lang="en-GB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 Cloud Platform</a:t>
            </a:r>
            <a:r>
              <a:rPr lang="ja-JP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の設定</a:t>
            </a:r>
            <a:endParaRPr lang="en-GB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ja-JP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マイクロソフトアカウントの作成</a:t>
            </a:r>
            <a:r>
              <a:rPr lang="en-US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(for Windows)</a:t>
            </a:r>
            <a:endParaRPr lang="en-GB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8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のダウンロード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998" y="1340768"/>
            <a:ext cx="8444871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1736948" y="4725144"/>
            <a:ext cx="3411115" cy="504056"/>
          </a:xfrm>
          <a:prstGeom prst="borderCallout1">
            <a:avLst>
              <a:gd name="adj1" fmla="val -2136"/>
              <a:gd name="adj2" fmla="val 63109"/>
              <a:gd name="adj3" fmla="val -122774"/>
              <a:gd name="adj4" fmla="val 5285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のダウンロード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249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l9-s-1">
  <a:themeElements>
    <a:clrScheme name="cool9-s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ユーザー定義 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ol9-s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cool9-s-1</Template>
  <TotalTime>31211</TotalTime>
  <Words>805</Words>
  <Application>Microsoft Macintosh PowerPoint</Application>
  <PresentationFormat>画面に合わせる (4:3)</PresentationFormat>
  <Paragraphs>172</Paragraphs>
  <Slides>61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61</vt:i4>
      </vt:variant>
    </vt:vector>
  </HeadingPairs>
  <TitlesOfParts>
    <vt:vector size="65" baseType="lpstr">
      <vt:lpstr>Meiryo UI</vt:lpstr>
      <vt:lpstr>Arial</vt:lpstr>
      <vt:lpstr>Calibri</vt:lpstr>
      <vt:lpstr>cool9-s-1</vt:lpstr>
      <vt:lpstr>ARCore Geospatial APIハンズオン</vt:lpstr>
      <vt:lpstr>準備事項</vt:lpstr>
      <vt:lpstr>準備事項</vt:lpstr>
      <vt:lpstr>Unityのウェブサイトにアクセス</vt:lpstr>
      <vt:lpstr>Unityのアカウント作成</vt:lpstr>
      <vt:lpstr>Unityのアカウント作成</vt:lpstr>
      <vt:lpstr>Unityのアカウント作成</vt:lpstr>
      <vt:lpstr>準備事項</vt:lpstr>
      <vt:lpstr>Unity Hubのダウンロード</vt:lpstr>
      <vt:lpstr>Unity Hubのインストール</vt:lpstr>
      <vt:lpstr>Unity Hubのインストール</vt:lpstr>
      <vt:lpstr>Unity Hubのインストール</vt:lpstr>
      <vt:lpstr>Unity Hubのインストール</vt:lpstr>
      <vt:lpstr>Unityのアカウント設定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準備事項</vt:lpstr>
      <vt:lpstr>Unity2020のインストール</vt:lpstr>
      <vt:lpstr>Unity2020のインストール</vt:lpstr>
      <vt:lpstr>Unity2020のインストール</vt:lpstr>
      <vt:lpstr>Unity2020のインストール</vt:lpstr>
      <vt:lpstr>Unity2020のインストール</vt:lpstr>
      <vt:lpstr>Unity2020のインストール</vt:lpstr>
      <vt:lpstr>Unity2020のインストール</vt:lpstr>
      <vt:lpstr>Unity2020のインストール</vt:lpstr>
      <vt:lpstr>準備事項</vt:lpstr>
      <vt:lpstr>Android Buildオプションの追加</vt:lpstr>
      <vt:lpstr>Android Buildオプションの追加</vt:lpstr>
      <vt:lpstr>Android Buildオプションの追加</vt:lpstr>
      <vt:lpstr>Android Buildオプションの追加</vt:lpstr>
      <vt:lpstr>Android Buildオプションの追加</vt:lpstr>
      <vt:lpstr>Android Buildオプションの追加</vt:lpstr>
      <vt:lpstr>準備事項</vt:lpstr>
      <vt:lpstr>Google Cloudにアクセス</vt:lpstr>
      <vt:lpstr>Google Cloudにアクセス</vt:lpstr>
      <vt:lpstr>プロジェクトの作成</vt:lpstr>
      <vt:lpstr>プロジェクトの作成</vt:lpstr>
      <vt:lpstr>プロジェクトの作成</vt:lpstr>
      <vt:lpstr>ARCore APIの有効化</vt:lpstr>
      <vt:lpstr>ARCore APIの有効化</vt:lpstr>
      <vt:lpstr>ARCore APIの有効化</vt:lpstr>
      <vt:lpstr>ARCore APIの有効化</vt:lpstr>
      <vt:lpstr>ARCore APIの有効化</vt:lpstr>
      <vt:lpstr>ARCore APIの有効化</vt:lpstr>
      <vt:lpstr>APIキーを作成</vt:lpstr>
      <vt:lpstr>APIキーを作成</vt:lpstr>
      <vt:lpstr>APIキーを作成</vt:lpstr>
      <vt:lpstr>APIキーを作成</vt:lpstr>
      <vt:lpstr>APIキーを作成</vt:lpstr>
      <vt:lpstr>準備事項</vt:lpstr>
      <vt:lpstr>MSのアカウント作成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Yoshinaga</dc:creator>
  <cp:lastModifiedBy>Takashi Yoshinaga</cp:lastModifiedBy>
  <cp:revision>4827</cp:revision>
  <cp:lastPrinted>2020-09-18T13:31:57Z</cp:lastPrinted>
  <dcterms:created xsi:type="dcterms:W3CDTF">2008-04-27T22:06:51Z</dcterms:created>
  <dcterms:modified xsi:type="dcterms:W3CDTF">2022-06-01T01:02:47Z</dcterms:modified>
</cp:coreProperties>
</file>